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DAB6E2-AD0D-41BD-8719-E4CEF9BA6DA1}">
  <a:tblStyle styleId="{3ADAB6E2-AD0D-41BD-8719-E4CEF9BA6D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4.xml"/><Relationship Id="rId41" Type="http://schemas.openxmlformats.org/officeDocument/2006/relationships/font" Target="fonts/ProximaNova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ed8dbe7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ed8dbe7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ea6de1e4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ea6de1e4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Demonstrate the startup &amp; acceleration sim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Again emphasize the ability to catch control logic errors before reaching HW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eb772589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eb772589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Embedded coder tool used within simulink to generate C code that can be deployed to any embedded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It creates C code for the entire model, as well as input and output structs to interface with it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649df3fc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649df3fc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integrate the code, we map all of the STM I/O that our model uses, within the CubeIDE (SPI, ADC, CAN, Timers, etc.)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tie the STM I/O to the model I/O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649df3fc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649df3fc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run model, </a:t>
            </a:r>
            <a:r>
              <a:rPr lang="en-GB"/>
              <a:t>auto generated</a:t>
            </a:r>
            <a:r>
              <a:rPr lang="en-GB"/>
              <a:t> code has function to take all inputs and produce an output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Simulink asks us to set model inputs, run the model, and then obtain the outputs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do this inside of a timer interrupt on the STM board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eb772589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eb772589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649df3fc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649df3fc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974fc00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974fc00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649df3fc0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649df3fc0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974fc00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974fc00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412a419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412a419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ed8dbe7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ed8dbe7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Briefly mention the 4 key features that add value to Mac FE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ea6de1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ea6de1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412a41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412a41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Derek - talk about the diagram on the left - “system” comprises software modules/subsystems in our control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the ~4 minute (?) run-through video of the hardware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ed8db89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ed8db89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974fc00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974fc00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Briefly mention the 4 key features that add value to Mac FE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ea6de1e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ea6de1e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974fc00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974fc00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Modularity - high level description of each module. Reinforce (1) clearly defined IO; (2) encapsulation - implementation change can be made within an individual subsystem, independently from the other subsystems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Hardware hiding - all the control system modules are encapsulated in the “controller” (yellow), sends signals to the “plant” (green) which contains signal scaling, data type conversions and CAN/GPIO interfacing for system 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Stateflow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eb77258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eb77258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system testing environment reflects the classic control-plant feedback loop. The “Controller” (yellow) encapsulates the entire control system as described previously. The plant (green) takes place of the vehicle - taking controller commands, and simulating the vehicle’s dynamic responses, such as motor torque, vehicle speed &amp; acceleration. Driver input signals (eg. pedals, button) are custom-defined signals, based on the test scenario (demonstration to follow)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 sz="2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800"/>
              <a:buFont typeface="Montserrat Medium"/>
              <a:buChar char="●"/>
              <a:defRPr sz="1800"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○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■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●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○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■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●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○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 Medium"/>
              <a:buChar char="■"/>
              <a:defRPr>
                <a:solidFill>
                  <a:srgbClr val="50262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6023" t="0"/>
          <a:stretch/>
        </p:blipFill>
        <p:spPr>
          <a:xfrm>
            <a:off x="8166925" y="74900"/>
            <a:ext cx="894025" cy="4756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HJLExGVRTmWlmk2EpcJB_eQVPlDWBIL6/view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6.jpg"/><Relationship Id="rId5" Type="http://schemas.openxmlformats.org/officeDocument/2006/relationships/image" Target="../media/image4.jp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McMaster Formula Electric</a:t>
            </a:r>
            <a:r>
              <a:rPr lang="en-GB"/>
              <a:t> </a:t>
            </a:r>
            <a:r>
              <a:rPr i="1" lang="en-GB"/>
              <a:t>Vehicle Controls System</a:t>
            </a:r>
            <a:endParaRPr i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28: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Controls Freaks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17371" y="4749900"/>
            <a:ext cx="870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2023/03/25			                     MECHTRON 4TB6: Mechatronics Capstone				       Team 28:Controls Freaks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49801" r="0" t="0"/>
          <a:stretch/>
        </p:blipFill>
        <p:spPr>
          <a:xfrm>
            <a:off x="50125" y="74900"/>
            <a:ext cx="82820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287" y="2339966"/>
            <a:ext cx="2754489" cy="23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75" y="2339966"/>
            <a:ext cx="2412700" cy="2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ACB6C6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Unit </a:t>
            </a: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Model Testing Environment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54100" y="3478150"/>
            <a:ext cx="2756700" cy="13497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Inputs custom-defined based on test case</a:t>
            </a:r>
            <a:endParaRPr sz="1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5187775" y="1726800"/>
            <a:ext cx="2804100" cy="22434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Outputs logged for inspection</a:t>
            </a:r>
            <a:endParaRPr sz="1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1138673"/>
            <a:ext cx="3455025" cy="1879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57150">
              <a:srgbClr val="000000">
                <a:alpha val="60000"/>
              </a:srgbClr>
            </a:outerShdw>
          </a:effectLst>
        </p:spPr>
      </p:pic>
      <p:cxnSp>
        <p:nvCxnSpPr>
          <p:cNvPr id="151" name="Google Shape;151;p22"/>
          <p:cNvCxnSpPr>
            <a:endCxn id="152" idx="2"/>
          </p:cNvCxnSpPr>
          <p:nvPr/>
        </p:nvCxnSpPr>
        <p:spPr>
          <a:xfrm rot="10800000">
            <a:off x="1110675" y="3121700"/>
            <a:ext cx="62700" cy="450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/>
          <p:nvPr/>
        </p:nvCxnSpPr>
        <p:spPr>
          <a:xfrm flipH="1">
            <a:off x="4257825" y="1896525"/>
            <a:ext cx="944700" cy="7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750" y="3779350"/>
            <a:ext cx="1359175" cy="913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398" y="2208153"/>
            <a:ext cx="1906776" cy="1442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40000"/>
              </a:srgbClr>
            </a:outerShdw>
          </a:effectLst>
        </p:spPr>
      </p:pic>
      <p:sp>
        <p:nvSpPr>
          <p:cNvPr id="152" name="Google Shape;152;p22"/>
          <p:cNvSpPr/>
          <p:nvPr/>
        </p:nvSpPr>
        <p:spPr>
          <a:xfrm>
            <a:off x="582975" y="1080800"/>
            <a:ext cx="1055400" cy="2040900"/>
          </a:xfrm>
          <a:prstGeom prst="roundRect">
            <a:avLst>
              <a:gd fmla="val 7371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 flipH="1">
            <a:off x="3062475" y="1080788"/>
            <a:ext cx="1121700" cy="2040900"/>
          </a:xfrm>
          <a:prstGeom prst="roundRect">
            <a:avLst>
              <a:gd fmla="val 7371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Model Testing Environment</a:t>
            </a:r>
            <a:endParaRPr/>
          </a:p>
        </p:txBody>
      </p:sp>
      <p:cxnSp>
        <p:nvCxnSpPr>
          <p:cNvPr id="163" name="Google Shape;163;p23"/>
          <p:cNvCxnSpPr/>
          <p:nvPr/>
        </p:nvCxnSpPr>
        <p:spPr>
          <a:xfrm flipH="1">
            <a:off x="4277950" y="1384150"/>
            <a:ext cx="752400" cy="27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949"/>
            <a:ext cx="2257710" cy="1517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563" y="1183499"/>
            <a:ext cx="2073100" cy="15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825" y="1002637"/>
            <a:ext cx="2551301" cy="1930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40000"/>
              </a:srgbClr>
            </a:outerShdw>
          </a:effectLst>
        </p:spPr>
      </p:pic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2815350"/>
            <a:ext cx="2187600" cy="20385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1. Build dynamic signal inputs</a:t>
            </a:r>
            <a:r>
              <a:rPr lang="en-GB" sz="1250"/>
              <a:t> using </a:t>
            </a:r>
            <a:r>
              <a:rPr i="1" lang="en-GB" sz="1250"/>
              <a:t>SignalEditor </a:t>
            </a:r>
            <a:r>
              <a:rPr lang="en-GB" sz="1250"/>
              <a:t>tool</a:t>
            </a:r>
            <a:endParaRPr sz="12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Trace test scenarios to SRS</a:t>
            </a:r>
            <a:endParaRPr sz="11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Store test scenario data to allow quick &amp; consistent testing across new SW versions</a:t>
            </a:r>
            <a:endParaRPr sz="1150"/>
          </a:p>
        </p:txBody>
      </p:sp>
      <p:sp>
        <p:nvSpPr>
          <p:cNvPr id="168" name="Google Shape;168;p23"/>
          <p:cNvSpPr/>
          <p:nvPr/>
        </p:nvSpPr>
        <p:spPr>
          <a:xfrm>
            <a:off x="2606475" y="1724050"/>
            <a:ext cx="7221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284125" y="2847650"/>
            <a:ext cx="2187600" cy="15690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. Import data, run simulation</a:t>
            </a:r>
            <a:r>
              <a:rPr lang="en-GB" sz="1250"/>
              <a:t> </a:t>
            </a:r>
            <a:endParaRPr sz="12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Load test case data from .mat file (system test); use </a:t>
            </a:r>
            <a:r>
              <a:rPr i="1" lang="en-GB" sz="1150"/>
              <a:t>root inport mapper</a:t>
            </a:r>
            <a:r>
              <a:rPr lang="en-GB" sz="1150"/>
              <a:t> (unit test)</a:t>
            </a:r>
            <a:endParaRPr sz="1150"/>
          </a:p>
        </p:txBody>
      </p:sp>
      <p:sp>
        <p:nvSpPr>
          <p:cNvPr id="170" name="Google Shape;170;p23"/>
          <p:cNvSpPr/>
          <p:nvPr/>
        </p:nvSpPr>
        <p:spPr>
          <a:xfrm>
            <a:off x="5420187" y="1724050"/>
            <a:ext cx="7221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6225975" y="3050100"/>
            <a:ext cx="2378400" cy="13665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. Analyze logged output data </a:t>
            </a:r>
            <a:r>
              <a:rPr lang="en-GB" sz="1250"/>
              <a:t>using </a:t>
            </a:r>
            <a:r>
              <a:rPr i="1" lang="en-GB" sz="1250"/>
              <a:t>Simulink Data Inspector</a:t>
            </a:r>
            <a:r>
              <a:rPr lang="en-GB" sz="1250"/>
              <a:t> </a:t>
            </a:r>
            <a:endParaRPr sz="12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Oscilloscope-like viewing of timeseries signals</a:t>
            </a:r>
            <a:endParaRPr sz="11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Hardware Compatibility &amp; Integration</a:t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410850" y="1135675"/>
            <a:ext cx="82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Code Generation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3363"/>
            <a:ext cx="2129775" cy="19445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24"/>
          <p:cNvSpPr/>
          <p:nvPr/>
        </p:nvSpPr>
        <p:spPr>
          <a:xfrm>
            <a:off x="2544225" y="2571750"/>
            <a:ext cx="4155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476" y="853925"/>
            <a:ext cx="2162150" cy="3615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375" y="1412475"/>
            <a:ext cx="3073566" cy="2850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" name="Google Shape;183;p24"/>
          <p:cNvSpPr/>
          <p:nvPr/>
        </p:nvSpPr>
        <p:spPr>
          <a:xfrm>
            <a:off x="5278250" y="2571750"/>
            <a:ext cx="4155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49538" y="3863000"/>
            <a:ext cx="20541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Embedded Coder Tool</a:t>
            </a:r>
            <a:endParaRPr sz="1250"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6500" y="4513270"/>
            <a:ext cx="20541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Simulink Model Inputs</a:t>
            </a:r>
            <a:endParaRPr sz="1250"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6706662" y="4333175"/>
            <a:ext cx="11550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 Inputs</a:t>
            </a:r>
            <a:endParaRPr sz="12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Hardware Compatibility &amp; Integration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10850" y="1135675"/>
            <a:ext cx="82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Code Integration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50" y="1195163"/>
            <a:ext cx="2525850" cy="2508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17575" y="3788250"/>
            <a:ext cx="2187600" cy="496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1. Map I/O in CubeIDE</a:t>
            </a:r>
            <a:endParaRPr sz="12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SPI, ADC, CAN, etc.</a:t>
            </a:r>
            <a:endParaRPr sz="1150"/>
          </a:p>
        </p:txBody>
      </p:sp>
      <p:sp>
        <p:nvSpPr>
          <p:cNvPr id="196" name="Google Shape;196;p25"/>
          <p:cNvSpPr/>
          <p:nvPr/>
        </p:nvSpPr>
        <p:spPr>
          <a:xfrm>
            <a:off x="3513925" y="2205638"/>
            <a:ext cx="8445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5446638" y="3703900"/>
            <a:ext cx="2466300" cy="3453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Tie STM I/O to Simulink I/O</a:t>
            </a:r>
            <a:endParaRPr sz="115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25" y="1263310"/>
            <a:ext cx="3895525" cy="2372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Hardware Compatibility &amp; Integration</a:t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410850" y="1135675"/>
            <a:ext cx="82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Code Runtime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2544225" y="2571750"/>
            <a:ext cx="4155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3818925" y="2571750"/>
            <a:ext cx="4155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943188" y="4000600"/>
            <a:ext cx="20541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Model Step Function</a:t>
            </a:r>
            <a:endParaRPr sz="1250"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5537863" y="3522645"/>
            <a:ext cx="20541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Interrupt Function</a:t>
            </a:r>
            <a:endParaRPr sz="125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50" y="1613637"/>
            <a:ext cx="3028812" cy="23092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300" y="2136021"/>
            <a:ext cx="4125250" cy="1264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Testing Flow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Benchtop Testing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0" y="1673300"/>
            <a:ext cx="2038000" cy="1669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264138" y="3505413"/>
            <a:ext cx="20541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Linear Potentiometer</a:t>
            </a:r>
            <a:endParaRPr sz="1250"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318" y="1673300"/>
            <a:ext cx="1669250" cy="166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2994050" y="3505425"/>
            <a:ext cx="24318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STM Development Board</a:t>
            </a:r>
            <a:endParaRPr sz="1250"/>
          </a:p>
        </p:txBody>
      </p:sp>
      <p:sp>
        <p:nvSpPr>
          <p:cNvPr id="222" name="Google Shape;222;p27"/>
          <p:cNvSpPr/>
          <p:nvPr/>
        </p:nvSpPr>
        <p:spPr>
          <a:xfrm>
            <a:off x="2534627" y="2289375"/>
            <a:ext cx="624300" cy="43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775" y="2040463"/>
            <a:ext cx="2964065" cy="9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5260964" y="2289375"/>
            <a:ext cx="624300" cy="43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6171500" y="3505425"/>
            <a:ext cx="2604600" cy="4002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Analog to Digital Conversion</a:t>
            </a:r>
            <a:endParaRPr sz="12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Testing Flow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86" y="1283275"/>
            <a:ext cx="1908075" cy="13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2" name="Google Shape;232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4. Benchtop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77325" y="4323725"/>
            <a:ext cx="2083800" cy="5196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Control System on Host Laptop</a:t>
            </a:r>
            <a:endParaRPr sz="125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03" y="1619284"/>
            <a:ext cx="1079641" cy="48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650" y="1742074"/>
            <a:ext cx="2187050" cy="13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062463" y="3491777"/>
            <a:ext cx="1397400" cy="3897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CAN Dongle</a:t>
            </a:r>
            <a:endParaRPr sz="1250"/>
          </a:p>
        </p:txBody>
      </p:sp>
      <p:sp>
        <p:nvSpPr>
          <p:cNvPr id="237" name="Google Shape;237;p28"/>
          <p:cNvSpPr/>
          <p:nvPr/>
        </p:nvSpPr>
        <p:spPr>
          <a:xfrm>
            <a:off x="2666150" y="2213950"/>
            <a:ext cx="708600" cy="38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6">
            <a:alphaModFix/>
          </a:blip>
          <a:srcRect b="1402" l="896" r="5750" t="2564"/>
          <a:stretch/>
        </p:blipFill>
        <p:spPr>
          <a:xfrm>
            <a:off x="6824625" y="1542574"/>
            <a:ext cx="1964650" cy="173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9" name="Google Shape;239;p28"/>
          <p:cNvSpPr/>
          <p:nvPr/>
        </p:nvSpPr>
        <p:spPr>
          <a:xfrm>
            <a:off x="5985352" y="2213951"/>
            <a:ext cx="708600" cy="38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7108238" y="3491777"/>
            <a:ext cx="1397400" cy="3897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AMK Inverters</a:t>
            </a:r>
            <a:endParaRPr sz="1250"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161" y="3421475"/>
            <a:ext cx="1288100" cy="80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28"/>
          <p:cNvSpPr/>
          <p:nvPr/>
        </p:nvSpPr>
        <p:spPr>
          <a:xfrm rot="-5400000">
            <a:off x="1176675" y="2783725"/>
            <a:ext cx="485100" cy="4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>
              <a:alpha val="89940"/>
            </a:srgbClr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4. Benchtop CAN Interfacing from Laptop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 title="Full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85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B8BDC9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Benchtop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311700" y="1164275"/>
            <a:ext cx="4008600" cy="3616800"/>
          </a:xfrm>
          <a:prstGeom prst="rect">
            <a:avLst/>
          </a:prstGeom>
          <a:solidFill>
            <a:srgbClr val="BFCA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Modularity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Intermediate testing between SW and HW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◆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Model driven via Simulink vs. ECU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Embedded code stack can slowly replace test hardware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◆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CAN dongle -&gt; CAN Stack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4610700" y="1164275"/>
            <a:ext cx="4221600" cy="3616800"/>
          </a:xfrm>
          <a:prstGeom prst="rect">
            <a:avLst/>
          </a:prstGeom>
          <a:solidFill>
            <a:srgbClr val="BFCA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Redundancy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Software simulations for redundancy checks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◆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Single out points of failure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Test each hardware component individually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Validate new software revisions via test setup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◆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Limit number of variables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Additions</a:t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Driver Interface - one-pedal driving (regenerative braking)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Dynamically re-maps the throttle pedal to request varying degrees of both positive and negative torque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Vehicle Dynamics - Stability Control; Torque Vectoring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Apply positive/negative torque (braking/motoring) to specific wheels to aid cornering or stabilize the vehicle, based on accelerometers and driver inputs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Over the air data acquisition: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Log control system signal data to onboard memory; wirelessly transmit the data once the vehicle returns from a drive test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G</a:t>
            </a:r>
            <a:r>
              <a:rPr lang="en-GB" sz="1400"/>
              <a:t>ain vital vehicle data for control system calibration, and system modeling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39" y="2833225"/>
            <a:ext cx="1127700" cy="105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353089" y="3986505"/>
            <a:ext cx="179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-GB" sz="1300"/>
              <a:t>Jason Surendran</a:t>
            </a:r>
            <a:br>
              <a:rPr lang="en-GB"/>
            </a:br>
            <a:r>
              <a:rPr lang="en-GB" sz="1100">
                <a:solidFill>
                  <a:schemeClr val="lt1"/>
                </a:solidFill>
              </a:rPr>
              <a:t>Mechatronics Mgmt. V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996188" y="3963143"/>
            <a:ext cx="1797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</a:rPr>
              <a:t>Laura Yang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Mechatronics Mgmt. V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4088" y="2833214"/>
            <a:ext cx="1081200" cy="10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538" y="2837425"/>
            <a:ext cx="1081200" cy="105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674638" y="3986505"/>
            <a:ext cx="1797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Derek Paylor</a:t>
            </a:r>
            <a:endParaRPr b="1" sz="1300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Mechatronics Mgmt. V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17319" l="17325" r="17319" t="17325"/>
          <a:stretch/>
        </p:blipFill>
        <p:spPr>
          <a:xfrm>
            <a:off x="5272900" y="1158800"/>
            <a:ext cx="1081200" cy="108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914988" y="2381068"/>
            <a:ext cx="1797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-GB" sz="1300"/>
              <a:t>Abhishek Magdum</a:t>
            </a:r>
            <a:br>
              <a:rPr lang="en-GB"/>
            </a:br>
            <a:r>
              <a:rPr lang="en-GB" sz="1100">
                <a:solidFill>
                  <a:schemeClr val="lt1"/>
                </a:solidFill>
              </a:rPr>
              <a:t>Mechatronics IV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2066" l="25514" r="25514" t="48961"/>
          <a:stretch/>
        </p:blipFill>
        <p:spPr>
          <a:xfrm>
            <a:off x="2845350" y="1158800"/>
            <a:ext cx="1081200" cy="108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487438" y="2381068"/>
            <a:ext cx="1797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-GB" sz="1300"/>
              <a:t>Dharak Verma</a:t>
            </a:r>
            <a:br>
              <a:rPr lang="en-GB"/>
            </a:br>
            <a:r>
              <a:rPr lang="en-GB" sz="1100">
                <a:solidFill>
                  <a:schemeClr val="lt1"/>
                </a:solidFill>
              </a:rPr>
              <a:t>Comp Eng</a:t>
            </a:r>
            <a:r>
              <a:rPr lang="en-GB" sz="1100">
                <a:solidFill>
                  <a:schemeClr val="lt1"/>
                </a:solidFill>
              </a:rPr>
              <a:t> IV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 strike="sngStrike"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Model-based development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Modularity, hardware hiding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Stateflow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Simulation, data visualization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Add-ins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Model Testing environment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Test logic in SW without need for hardware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Unit &amp; system testing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Block library packages for plant modeling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Hardware compatibility &amp; integration stack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C code auto-gen (add-in)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Deployed to STM32 board, merged with CAN drivers (rev0)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Benchtop testing at the model-level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Hardware support package for STM (add-in)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Intermediary testing between SW sims and HW debugging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4144607" y="89900"/>
            <a:ext cx="4917199" cy="341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37000"/>
              </a:srgbClr>
            </a:outerShdw>
          </a:effectLst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and Context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3058500"/>
            <a:ext cx="85206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1430">
                <a:latin typeface="Montserrat"/>
                <a:ea typeface="Montserrat"/>
                <a:cs typeface="Montserrat"/>
                <a:sym typeface="Montserrat"/>
              </a:rPr>
              <a:t>High-level objective</a:t>
            </a:r>
            <a:endParaRPr b="1" sz="1430">
              <a:latin typeface="Montserrat"/>
              <a:ea typeface="Montserrat"/>
              <a:cs typeface="Montserrat"/>
              <a:sym typeface="Montserrat"/>
            </a:endParaRPr>
          </a:p>
          <a:p>
            <a:pPr indent="-3194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30"/>
              <a:buFont typeface="Montserrat Medium"/>
              <a:buChar char="➔"/>
            </a:pPr>
            <a:r>
              <a:rPr lang="en-GB" sz="1430">
                <a:latin typeface="Montserrat Medium"/>
                <a:ea typeface="Montserrat Medium"/>
                <a:cs typeface="Montserrat Medium"/>
                <a:sym typeface="Montserrat Medium"/>
              </a:rPr>
              <a:t>Within FSAE rules, determine motor commands based on driver input sensors, BMS CAN feedback, and motor kit CAN feedback - send commands to the motor over CAN</a:t>
            </a:r>
            <a:endParaRPr sz="143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-GB" sz="1430"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sz="143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3" name="Google Shape;83;p15"/>
          <p:cNvCxnSpPr>
            <a:stCxn id="84" idx="0"/>
            <a:endCxn id="85" idx="2"/>
          </p:cNvCxnSpPr>
          <p:nvPr/>
        </p:nvCxnSpPr>
        <p:spPr>
          <a:xfrm flipH="1" rot="10800000">
            <a:off x="7335500" y="1539800"/>
            <a:ext cx="9000" cy="68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85" name="Google Shape;85;p15"/>
          <p:cNvSpPr/>
          <p:nvPr/>
        </p:nvSpPr>
        <p:spPr>
          <a:xfrm>
            <a:off x="7097525" y="1254300"/>
            <a:ext cx="493800" cy="285600"/>
          </a:xfrm>
          <a:prstGeom prst="rect">
            <a:avLst/>
          </a:prstGeom>
          <a:solidFill>
            <a:srgbClr val="72FF56">
              <a:alpha val="30000"/>
            </a:srgbClr>
          </a:solidFill>
          <a:ln cap="flat" cmpd="sng" w="38100">
            <a:solidFill>
              <a:srgbClr val="00C2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133300" y="2219900"/>
            <a:ext cx="404400" cy="285600"/>
          </a:xfrm>
          <a:prstGeom prst="rect">
            <a:avLst/>
          </a:prstGeom>
          <a:solidFill>
            <a:srgbClr val="FF0000">
              <a:alpha val="2375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7623150" y="1219650"/>
            <a:ext cx="682500" cy="354900"/>
          </a:xfrm>
          <a:prstGeom prst="rect">
            <a:avLst/>
          </a:prstGeom>
          <a:solidFill>
            <a:srgbClr val="D9D9D9">
              <a:alpha val="850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800">
                <a:solidFill>
                  <a:srgbClr val="00C24E"/>
                </a:solidFill>
                <a:latin typeface="Montserrat"/>
                <a:ea typeface="Montserrat"/>
                <a:cs typeface="Montserrat"/>
                <a:sym typeface="Montserrat"/>
              </a:rPr>
              <a:t>AMK motor kit</a:t>
            </a:r>
            <a:endParaRPr b="1" sz="800">
              <a:solidFill>
                <a:srgbClr val="00C2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559225" y="2185238"/>
            <a:ext cx="1037400" cy="354900"/>
          </a:xfrm>
          <a:prstGeom prst="rect">
            <a:avLst/>
          </a:prstGeom>
          <a:solidFill>
            <a:srgbClr val="D9D9D9">
              <a:alpha val="850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Front Controller (STM32 MCU)</a:t>
            </a:r>
            <a:endParaRPr b="1" sz="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7368300" y="1788100"/>
            <a:ext cx="437100" cy="183600"/>
          </a:xfrm>
          <a:prstGeom prst="rect">
            <a:avLst/>
          </a:prstGeom>
          <a:solidFill>
            <a:srgbClr val="D9D9D9">
              <a:alpha val="850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CAN</a:t>
            </a:r>
            <a:endParaRPr b="1" sz="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957575"/>
            <a:ext cx="3781200" cy="19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McMaster Formula Electric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 Medium"/>
              <a:buChar char="➔"/>
            </a:pPr>
            <a:r>
              <a:rPr lang="en-GB"/>
              <a:t>Vehicle’s m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echanical &amp; electrical systems designed, fabrication in process</a:t>
            </a:r>
            <a:b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★"/>
            </a:pPr>
            <a:r>
              <a:rPr i="1" lang="en-GB"/>
              <a:t>Car needs</a:t>
            </a:r>
            <a:r>
              <a:rPr i="1" lang="en-GB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1" lang="en-GB">
                <a:latin typeface="Montserrat"/>
                <a:ea typeface="Montserrat"/>
                <a:cs typeface="Montserrat"/>
                <a:sym typeface="Montserrat"/>
              </a:rPr>
              <a:t>embedded software</a:t>
            </a:r>
            <a:r>
              <a:rPr i="1" lang="en-GB">
                <a:latin typeface="Montserrat Medium"/>
                <a:ea typeface="Montserrat Medium"/>
                <a:cs typeface="Montserrat Medium"/>
                <a:sym typeface="Montserrat Medium"/>
              </a:rPr>
              <a:t> to control the motor kit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90" name="Google Shape;90;p15"/>
          <p:cNvGraphicFramePr/>
          <p:nvPr/>
        </p:nvGraphicFramePr>
        <p:xfrm>
          <a:off x="311700" y="42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{3ADAB6E2-AD0D-41BD-8719-E4CEF9BA6DA1}</a:tableStyleId>
              </a:tblPr>
              <a:tblGrid>
                <a:gridCol w="3068050"/>
                <a:gridCol w="4170950"/>
              </a:tblGrid>
              <a:tr h="381000">
                <a:tc>
                  <a:txBody>
                    <a:bodyPr/>
                    <a:lstStyle/>
                    <a:p>
                      <a:pPr indent="-319405" lvl="0" marL="45720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2626"/>
                        </a:buClr>
                        <a:buSzPts val="1430"/>
                        <a:buFont typeface="Montserrat Medium"/>
                        <a:buChar char="❏"/>
                      </a:pPr>
                      <a:r>
                        <a:rPr lang="en-GB" sz="1430">
                          <a:solidFill>
                            <a:srgbClr val="502626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Modularity</a:t>
                      </a:r>
                      <a:endParaRPr sz="1430">
                        <a:solidFill>
                          <a:srgbClr val="502626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9405" lvl="0" marL="45720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2626"/>
                        </a:buClr>
                        <a:buSzPts val="1430"/>
                        <a:buFont typeface="Montserrat Medium"/>
                        <a:buChar char="❏"/>
                      </a:pPr>
                      <a:r>
                        <a:rPr lang="en-GB" sz="1430">
                          <a:solidFill>
                            <a:srgbClr val="502626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Maintainability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9405" lvl="0" marL="45720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2626"/>
                        </a:buClr>
                        <a:buSzPts val="1430"/>
                        <a:buFont typeface="Montserrat Medium"/>
                        <a:buChar char="❏"/>
                      </a:pPr>
                      <a:r>
                        <a:rPr lang="en-GB" sz="1430">
                          <a:solidFill>
                            <a:srgbClr val="502626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</a:t>
                      </a:r>
                      <a:r>
                        <a:rPr lang="en-GB" sz="1430">
                          <a:solidFill>
                            <a:srgbClr val="502626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upport for SW simulation</a:t>
                      </a:r>
                      <a:endParaRPr sz="1430">
                        <a:solidFill>
                          <a:srgbClr val="502626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9405" lvl="0" marL="45720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2626"/>
                        </a:buClr>
                        <a:buSzPts val="1430"/>
                        <a:buFont typeface="Montserrat Medium"/>
                        <a:buChar char="❏"/>
                      </a:pPr>
                      <a:r>
                        <a:rPr lang="en-GB" sz="1430">
                          <a:solidFill>
                            <a:srgbClr val="502626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Hardware compatibility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and Environment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75" y="927225"/>
            <a:ext cx="4491587" cy="37115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80000" dist="57150">
              <a:srgbClr val="000000">
                <a:alpha val="4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362" y="1809750"/>
            <a:ext cx="28384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and Environment	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Put video of dharak and derek doing walkthrough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 strike="sngStrike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Model-based development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Model Testing environ</a:t>
            </a:r>
            <a:r>
              <a:rPr lang="en-GB"/>
              <a:t>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Hardware compatibility &amp; integration stack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Benchtop testing at the model-level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 strike="sngStrike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695275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Model-based development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modularity - easy to add/change logic, isolate from other modules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Stateflow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Simulation and data visualization (see P2)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add-ins (see below)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testing environment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test logic in SW without need for hardware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unit &amp; system testing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entire block libraries that allow more sophisticated/realistic simulations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hardware compatibility / integration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auto-gen workflow (an example of simulink add-in)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already running on dev board (same STM chip)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benchtop CAN interfacing from laptop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another example of add-in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allows intermediary testing between full-SW sims and full-HW debugging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Model-based Development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73300" y="722850"/>
            <a:ext cx="3007800" cy="3616800"/>
          </a:xfrm>
          <a:prstGeom prst="rect">
            <a:avLst/>
          </a:prstGeom>
          <a:solidFill>
            <a:srgbClr val="BFCA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Modularity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Each subsystem responsible for handling a specific vehicle function: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Driver Interface (DI)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Vehicle Dynamics (VD)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Motor Interface (MI)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Governor (Gov)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Battery Monitor (BM)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25" y="3020300"/>
            <a:ext cx="2520551" cy="107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sp>
        <p:nvSpPr>
          <p:cNvPr id="123" name="Google Shape;123;p20"/>
          <p:cNvSpPr/>
          <p:nvPr/>
        </p:nvSpPr>
        <p:spPr>
          <a:xfrm>
            <a:off x="3438450" y="2807950"/>
            <a:ext cx="5399700" cy="2221200"/>
          </a:xfrm>
          <a:prstGeom prst="rect">
            <a:avLst/>
          </a:prstGeom>
          <a:solidFill>
            <a:srgbClr val="BFCA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Stateflow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Unmatched implementation and visualization of state machines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2626"/>
              </a:buClr>
              <a:buSzPts val="1400"/>
              <a:buFont typeface="Montserrat"/>
              <a:buChar char="➔"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Used in MI, DI, BM </a:t>
            </a:r>
            <a:b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and Gov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500" y="3424950"/>
            <a:ext cx="2345525" cy="152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57150">
              <a:srgbClr val="000000">
                <a:alpha val="60000"/>
              </a:srgbClr>
            </a:outerShdw>
          </a:effectLst>
        </p:spPr>
      </p:pic>
      <p:sp>
        <p:nvSpPr>
          <p:cNvPr id="125" name="Google Shape;125;p20"/>
          <p:cNvSpPr/>
          <p:nvPr/>
        </p:nvSpPr>
        <p:spPr>
          <a:xfrm>
            <a:off x="3438450" y="712925"/>
            <a:ext cx="5399700" cy="1969200"/>
          </a:xfrm>
          <a:prstGeom prst="rect">
            <a:avLst/>
          </a:prstGeom>
          <a:solidFill>
            <a:srgbClr val="BFCA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Hardware hiding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Eg. signal scaling, data type conversion, CAN interfacing occurs independently of the control system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Handled separately by the Plant model</a:t>
            </a:r>
            <a:endParaRPr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599" y="1555575"/>
            <a:ext cx="2294786" cy="101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cxnSp>
        <p:nvCxnSpPr>
          <p:cNvPr id="127" name="Google Shape;127;p20"/>
          <p:cNvCxnSpPr/>
          <p:nvPr/>
        </p:nvCxnSpPr>
        <p:spPr>
          <a:xfrm flipH="1">
            <a:off x="6049550" y="1856250"/>
            <a:ext cx="623100" cy="14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173300" y="722850"/>
            <a:ext cx="8790600" cy="4230000"/>
          </a:xfrm>
          <a:prstGeom prst="rect">
            <a:avLst/>
          </a:prstGeom>
          <a:solidFill>
            <a:srgbClr val="ACB6C6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02626"/>
                </a:solidFill>
                <a:latin typeface="Montserrat"/>
                <a:ea typeface="Montserrat"/>
                <a:cs typeface="Montserrat"/>
                <a:sym typeface="Montserrat"/>
              </a:rPr>
              <a:t>System testing</a:t>
            </a:r>
            <a:endParaRPr b="1" sz="1700">
              <a:solidFill>
                <a:srgbClr val="50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Model Testing Environment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4" y="1168250"/>
            <a:ext cx="3945610" cy="174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90275" y="3107350"/>
            <a:ext cx="3331500" cy="16974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endParaRPr sz="1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50"/>
              <a:t>Entire vehicle control system model</a:t>
            </a:r>
            <a:endParaRPr sz="1250"/>
          </a:p>
        </p:txBody>
      </p:sp>
      <p:cxnSp>
        <p:nvCxnSpPr>
          <p:cNvPr id="136" name="Google Shape;136;p21"/>
          <p:cNvCxnSpPr/>
          <p:nvPr/>
        </p:nvCxnSpPr>
        <p:spPr>
          <a:xfrm flipH="1" rot="10800000">
            <a:off x="1119625" y="2653375"/>
            <a:ext cx="68400" cy="50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886625" y="1135975"/>
            <a:ext cx="3945600" cy="3615900"/>
          </a:xfrm>
          <a:prstGeom prst="rect">
            <a:avLst/>
          </a:prstGeom>
          <a:solidFill>
            <a:srgbClr val="BFCA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Montserrat"/>
                <a:ea typeface="Montserrat"/>
                <a:cs typeface="Montserrat"/>
                <a:sym typeface="Montserrat"/>
              </a:rPr>
              <a:t>Plant model</a:t>
            </a:r>
            <a:endParaRPr sz="1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/>
              <a:t>Simulates vehicle’s dynamic response to controller commands</a:t>
            </a:r>
            <a:endParaRPr sz="12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Driver input signals are custom defined</a:t>
            </a:r>
            <a:endParaRPr sz="1150"/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➔"/>
            </a:pPr>
            <a:r>
              <a:rPr lang="en-GB" sz="1150"/>
              <a:t>Motor and vehicle response (torque, acceleration, speed) simulated using a physics-based model</a:t>
            </a:r>
            <a:endParaRPr sz="115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163" y="3268500"/>
            <a:ext cx="3731026" cy="116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50" y="3599075"/>
            <a:ext cx="2520551" cy="107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158" y="2653376"/>
            <a:ext cx="1856117" cy="75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57150">
              <a:srgbClr val="000000">
                <a:alpha val="39000"/>
              </a:srgbClr>
            </a:outerShdw>
          </a:effectLst>
        </p:spPr>
      </p:pic>
      <p:cxnSp>
        <p:nvCxnSpPr>
          <p:cNvPr id="141" name="Google Shape;141;p21"/>
          <p:cNvCxnSpPr/>
          <p:nvPr/>
        </p:nvCxnSpPr>
        <p:spPr>
          <a:xfrm flipH="1">
            <a:off x="4201750" y="1384150"/>
            <a:ext cx="752400" cy="27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